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2" r:id="rId1"/>
  </p:sldMasterIdLst>
  <p:notesMasterIdLst>
    <p:notesMasterId r:id="rId33"/>
  </p:notesMasterIdLst>
  <p:sldIdLst>
    <p:sldId id="256" r:id="rId2"/>
    <p:sldId id="303" r:id="rId3"/>
    <p:sldId id="304" r:id="rId4"/>
    <p:sldId id="267" r:id="rId5"/>
    <p:sldId id="302" r:id="rId6"/>
    <p:sldId id="301" r:id="rId7"/>
    <p:sldId id="300" r:id="rId8"/>
    <p:sldId id="299" r:id="rId9"/>
    <p:sldId id="272" r:id="rId10"/>
    <p:sldId id="273" r:id="rId11"/>
    <p:sldId id="305" r:id="rId12"/>
    <p:sldId id="276" r:id="rId13"/>
    <p:sldId id="319" r:id="rId14"/>
    <p:sldId id="320" r:id="rId15"/>
    <p:sldId id="327" r:id="rId16"/>
    <p:sldId id="321" r:id="rId17"/>
    <p:sldId id="322" r:id="rId18"/>
    <p:sldId id="323" r:id="rId19"/>
    <p:sldId id="277" r:id="rId20"/>
    <p:sldId id="306" r:id="rId21"/>
    <p:sldId id="318" r:id="rId22"/>
    <p:sldId id="311" r:id="rId23"/>
    <p:sldId id="312" r:id="rId24"/>
    <p:sldId id="324" r:id="rId25"/>
    <p:sldId id="307" r:id="rId26"/>
    <p:sldId id="313" r:id="rId27"/>
    <p:sldId id="315" r:id="rId28"/>
    <p:sldId id="314" r:id="rId29"/>
    <p:sldId id="316" r:id="rId30"/>
    <p:sldId id="325" r:id="rId31"/>
    <p:sldId id="263" r:id="rId32"/>
  </p:sldIdLst>
  <p:sldSz cx="9144000" cy="6858000" type="screen4x3"/>
  <p:notesSz cx="7010400" cy="9296400"/>
  <p:embeddedFontLst>
    <p:embeddedFont>
      <p:font typeface="Myriad Web Pro" charset="0"/>
      <p:regular r:id="rId34"/>
      <p:bold r:id="rId35"/>
      <p: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51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44202" autoAdjust="0"/>
  </p:normalViewPr>
  <p:slideViewPr>
    <p:cSldViewPr>
      <p:cViewPr>
        <p:scale>
          <a:sx n="75" d="100"/>
          <a:sy n="75" d="100"/>
        </p:scale>
        <p:origin x="-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D86FC63D-FC8B-4DEF-AF2B-D288F6CBAB8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62BDF6E-FC5E-4C41-9F31-6916CE7B5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306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A9F25-B5BB-4510-A6EB-BD199F62579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F72AC-27F1-49CC-BF0C-335356E0DC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536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F72AC-27F1-49CC-BF0C-335356E0DC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55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National Center on Birth Defects and Developmental Disabilities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304800"/>
            <a:ext cx="823081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5" y="1524000"/>
            <a:ext cx="823081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95" y="6245225"/>
            <a:ext cx="213481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95" y="6245225"/>
            <a:ext cx="289681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595" y="6245225"/>
            <a:ext cx="213481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2A8DF-6C00-456B-B568-A3947A243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National Center on Birth Defects and Developmental Disabilities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  <p:sldLayoutId id="2147483688" r:id="rId10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fk2@cdc.go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gif"/><Relationship Id="rId4" Type="http://schemas.openxmlformats.org/officeDocument/2006/relationships/hyperlink" Target="mailto:vbc6@cdc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2514600"/>
          </a:xfrm>
        </p:spPr>
        <p:txBody>
          <a:bodyPr/>
          <a:lstStyle/>
          <a:p>
            <a:r>
              <a:rPr lang="en-US" sz="2000" dirty="0" smtClean="0"/>
              <a:t>Webinar Series sponsored by AAIDD and AAHD: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Unique  Role of the</a:t>
            </a:r>
            <a:br>
              <a:rPr lang="en-US" sz="2000" dirty="0" smtClean="0"/>
            </a:br>
            <a:r>
              <a:rPr lang="en-US" sz="2000" dirty="0" smtClean="0"/>
              <a:t>Division of Human Development and Disability,</a:t>
            </a:r>
            <a:br>
              <a:rPr lang="en-US" sz="2000" dirty="0" smtClean="0"/>
            </a:br>
            <a:r>
              <a:rPr lang="en-US" sz="2000" dirty="0" smtClean="0"/>
              <a:t>Centers for Disease Control and Prevention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Episode 1: </a:t>
            </a:r>
            <a:br>
              <a:rPr lang="en-US" dirty="0" smtClean="0"/>
            </a:br>
            <a:r>
              <a:rPr lang="en-US" dirty="0" smtClean="0"/>
              <a:t>CDC’s Public Health Approach to Disability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838200"/>
          </a:xfrm>
        </p:spPr>
        <p:txBody>
          <a:bodyPr/>
          <a:lstStyle/>
          <a:p>
            <a:r>
              <a:rPr lang="en-US" dirty="0" smtClean="0"/>
              <a:t>Gloria Krahn, PhD, MPH</a:t>
            </a:r>
          </a:p>
          <a:p>
            <a:r>
              <a:rPr lang="en-US" dirty="0" smtClean="0"/>
              <a:t> Vince Campbell, PhD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5334000"/>
            <a:ext cx="6400800" cy="762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October 25, 2011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National Center on Birth Defects and Developmental Disabilities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Division of Human Development and Disability</a:t>
            </a:r>
          </a:p>
          <a:p>
            <a:endParaRPr lang="en-US" dirty="0"/>
          </a:p>
        </p:txBody>
      </p:sp>
      <p:pic>
        <p:nvPicPr>
          <p:cNvPr id="9" name="Picture 8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and Clinical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the focus?</a:t>
            </a:r>
          </a:p>
          <a:p>
            <a:pPr lvl="1"/>
            <a:r>
              <a:rPr lang="en-US" dirty="0" smtClean="0"/>
              <a:t>Understanding populations</a:t>
            </a:r>
          </a:p>
          <a:p>
            <a:r>
              <a:rPr lang="en-US" dirty="0" smtClean="0"/>
              <a:t>What is the focus?</a:t>
            </a:r>
          </a:p>
          <a:p>
            <a:pPr lvl="1"/>
            <a:r>
              <a:rPr lang="en-US" dirty="0" smtClean="0"/>
              <a:t>Preventing disease and promoting health rather than treatment</a:t>
            </a:r>
          </a:p>
          <a:p>
            <a:r>
              <a:rPr lang="en-US" dirty="0" smtClean="0"/>
              <a:t>How to collect information? </a:t>
            </a:r>
          </a:p>
          <a:p>
            <a:pPr lvl="1"/>
            <a:r>
              <a:rPr lang="en-US" dirty="0" smtClean="0"/>
              <a:t>Surveys and administrative data systems rather than individual measures and lab tests </a:t>
            </a:r>
          </a:p>
          <a:p>
            <a:r>
              <a:rPr lang="en-US" dirty="0" smtClean="0"/>
              <a:t>How to engage?</a:t>
            </a:r>
          </a:p>
          <a:p>
            <a:pPr lvl="1"/>
            <a:r>
              <a:rPr lang="en-US" dirty="0" smtClean="0"/>
              <a:t>Policy, education campaigns, and prevention and intervention programs (testing, immunizations)  rather than individually administered procedures and treatments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Core Functions &amp; Essential Services</a:t>
            </a:r>
            <a:endParaRPr lang="en-US" dirty="0"/>
          </a:p>
        </p:txBody>
      </p:sp>
      <p:pic>
        <p:nvPicPr>
          <p:cNvPr id="5" name="Content Placeholder 4" descr="pubh_wh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1298" y="1524000"/>
            <a:ext cx="4871804" cy="49530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5429" y="314517"/>
            <a:ext cx="7837714" cy="477054"/>
          </a:xfrm>
        </p:spPr>
        <p:txBody>
          <a:bodyPr/>
          <a:lstStyle/>
          <a:p>
            <a:r>
              <a:rPr lang="en-US" dirty="0" smtClean="0"/>
              <a:t>Public Health Pyramid (Frieden, 2010)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96435" y="6309941"/>
            <a:ext cx="7837714" cy="391649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>
                <a:solidFill>
                  <a:srgbClr val="000510"/>
                </a:solidFill>
              </a:rPr>
              <a:t>Frieden T. A framework for public health action: the health impact pyramid.  Am J Public Health. 2010 Apr;100(4):590-5. </a:t>
            </a:r>
            <a:endParaRPr lang="en-US" sz="1400" dirty="0">
              <a:solidFill>
                <a:srgbClr val="000510"/>
              </a:solidFill>
            </a:endParaRPr>
          </a:p>
        </p:txBody>
      </p:sp>
      <p:pic>
        <p:nvPicPr>
          <p:cNvPr id="7" name="Content Placeholder 4" descr="Friedens pyramid.bmp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9253" y="805219"/>
            <a:ext cx="7616750" cy="5340243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4380272" y="846160"/>
            <a:ext cx="1013834" cy="210175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2102" y="1200995"/>
            <a:ext cx="1520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most of the disability interventions are now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flipH="1">
            <a:off x="1780706" y="2961564"/>
            <a:ext cx="1351778" cy="308439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864579"/>
            <a:ext cx="87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they need to be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/>
          <a:lstStyle/>
          <a:p>
            <a:r>
              <a:rPr lang="en-US" dirty="0" smtClean="0"/>
              <a:t>DISABILITY: DISPARITIES IN HEALTH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602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Differing Definitions—”case identification”</a:t>
            </a:r>
          </a:p>
          <a:p>
            <a:r>
              <a:rPr lang="en-US" dirty="0" smtClean="0"/>
              <a:t>In Surveillance systems</a:t>
            </a:r>
          </a:p>
          <a:p>
            <a:r>
              <a:rPr lang="en-US" dirty="0" smtClean="0"/>
              <a:t>In Federal programs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Summary of Provisions in ACA and Disability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Establishes people with disability as a population experiencing health disparities</a:t>
            </a:r>
          </a:p>
          <a:p>
            <a:pPr lvl="0"/>
            <a:r>
              <a:rPr lang="en-US" dirty="0" smtClean="0"/>
              <a:t>Directs disability data to be collected, analyzed and reported to detect and monitor health disparities</a:t>
            </a:r>
          </a:p>
          <a:p>
            <a:pPr lvl="0"/>
            <a:r>
              <a:rPr lang="en-US" dirty="0" smtClean="0"/>
              <a:t>Directs disability data to be collected in clinical and public health programs</a:t>
            </a:r>
          </a:p>
          <a:p>
            <a:pPr lvl="0"/>
            <a:r>
              <a:rPr lang="en-US" dirty="0" smtClean="0"/>
              <a:t>Directs disability data to be collected to assess the accessibility of health care facilities and equipment</a:t>
            </a:r>
          </a:p>
          <a:p>
            <a:pPr lvl="0"/>
            <a:r>
              <a:rPr lang="en-US" dirty="0" smtClean="0"/>
              <a:t>Directs data to be collected regarding training of health care providers in awareness of disability and   care of people with disabilities  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681900" y="6084501"/>
            <a:ext cx="710652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 BRFSS, 2009; Adults, age 18 and older, age-adjusted, - All States, District of Columbia, Guam, Puerto Rico &amp; US Virgin Islands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51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1900" y="273184"/>
            <a:ext cx="78377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Health Status and BMI Status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259000"/>
          <a:ext cx="830579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134"/>
                <a:gridCol w="1404960"/>
                <a:gridCol w="1515155"/>
                <a:gridCol w="1418735"/>
                <a:gridCol w="1535815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EB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Disability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No Disability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Percent Estimate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95% CI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Percent Estimate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95% CI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Fair/Poor SR Health Status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41.0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40.2-41.8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8.8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8.6-9.0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/>
                </a:tc>
              </a:tr>
              <a:tr h="213592"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BMI Status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/>
                </a:tc>
              </a:tr>
              <a:tr h="370840">
                <a:tc>
                  <a:txBody>
                    <a:bodyPr/>
                    <a:lstStyle/>
                    <a:p>
                      <a:pPr marL="225425" lvl="1" indent="0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BMI &lt; 25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30.6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29.7-31.5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39.1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38.7-39.5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/>
                </a:tc>
              </a:tr>
              <a:tr h="370840">
                <a:tc>
                  <a:txBody>
                    <a:bodyPr/>
                    <a:lstStyle/>
                    <a:p>
                      <a:pPr marL="225425" lvl="1" indent="0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BMI &gt;=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25&lt;30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31.8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31.0-32.6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37.2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36.8-37.6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/>
                </a:tc>
              </a:tr>
              <a:tr h="370840">
                <a:tc>
                  <a:txBody>
                    <a:bodyPr/>
                    <a:lstStyle/>
                    <a:p>
                      <a:pPr marL="225425" lvl="1" indent="0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BMI&gt;=30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37.6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36.8-38.4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23.7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23.4-24.0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/>
                </a:tc>
              </a:tr>
              <a:tr h="370840">
                <a:tc gridSpan="5">
                  <a:txBody>
                    <a:bodyPr/>
                    <a:lstStyle/>
                    <a:p>
                      <a:pPr marL="225425" lvl="1" indent="0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30.2% of People with BMI &gt;= 30 Have a Disability (2008)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30810" cy="769441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Disability as a Health Disparity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26184" cy="15240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002060"/>
                </a:solidFill>
              </a:rPr>
              <a:t>QuickStats: Delayed or Forgone Health Care Due to Cost*, Adults 18--64 Years,† by Disability§ and Health Insurance Coverage Status --- National Health Interview Survey, US, 2009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10446" y="6248400"/>
            <a:ext cx="783771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Reported in MMWR, 11/9/2010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 descr="QuickStats 11_9_20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776785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5688" y="4114800"/>
            <a:ext cx="84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15.5%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2728" y="4613968"/>
            <a:ext cx="77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5.8%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1840468"/>
            <a:ext cx="8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60.8%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3288268"/>
            <a:ext cx="83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30.7%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68510" y="2579772"/>
            <a:ext cx="248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24.5% of adults 18-64 years, reported difficulty in basic actions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2A8DF-6C00-456B-B568-A3947A2431D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653146" y="264153"/>
            <a:ext cx="7837714" cy="953614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Disability as a Health Disparity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Mammography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864362"/>
          <a:ext cx="8534399" cy="400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046"/>
                <a:gridCol w="1443629"/>
                <a:gridCol w="1556856"/>
                <a:gridCol w="1457783"/>
                <a:gridCol w="1578085"/>
              </a:tblGrid>
              <a:tr h="497080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EB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Disability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No Disability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94744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Percent Estimate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95% CI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Percent Estimate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95% CI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94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Ever Had a Mammogram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90.7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90.1-91.3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90.9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90.6-91.2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/>
                </a:tc>
              </a:tr>
              <a:tr h="894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Mammogram within 2 Years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72.3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71.6-72.0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77.8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77.4-78.2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/>
                </a:tc>
              </a:tr>
              <a:tr h="364525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BRFSS, 2008, women age &gt;=40 years, age-adjusted, all States, DC, GU, PR, VI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086" marR="87086">
                    <a:solidFill>
                      <a:srgbClr val="214E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85800" y="6019800"/>
            <a:ext cx="78377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 BRFSS, 2008; Women, age 18 years and older, age-adjusted, - All States, District of Columbia, Guam, Puerto Rico &amp; US Virgin Islands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51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/>
          <a:lstStyle/>
          <a:p>
            <a:r>
              <a:rPr lang="en-US" dirty="0" smtClean="0"/>
              <a:t>Our division / Public health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0001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Series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Hosted by AAIDD and AAHD</a:t>
            </a:r>
          </a:p>
          <a:p>
            <a:r>
              <a:rPr lang="en-US" dirty="0" smtClean="0"/>
              <a:t>Four-part webinar series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CDC’s Public Health Approach to Disability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CDC’s Life Course Model for Children and Young Adults with Chronic Conditions (November 2011)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Differences in Health Status for People with Disabilities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CDC’s Roadmap for Improving the Health of People with Disabilities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Human Development and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Mission:  </a:t>
            </a:r>
            <a:r>
              <a:rPr lang="en-US" b="0" dirty="0" smtClean="0"/>
              <a:t>To lead public health in preventing disease and promoting equity in health, development and full participation of infants, children, youth and adults with or at risk for disabilities</a:t>
            </a:r>
          </a:p>
          <a:p>
            <a:endParaRPr lang="en-US" dirty="0" smtClean="0"/>
          </a:p>
          <a:p>
            <a:r>
              <a:rPr lang="en-US" dirty="0" smtClean="0"/>
              <a:t>Vision:  </a:t>
            </a:r>
            <a:r>
              <a:rPr lang="en-US" b="0" dirty="0" smtClean="0"/>
              <a:t>Equity in health and development across the life course for people with or at risk for disability.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achieve health equity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seek to reduce disparities in health for people with disabilities compared to people without disabilities by:</a:t>
            </a:r>
          </a:p>
          <a:p>
            <a:pPr lvl="1"/>
            <a:r>
              <a:rPr lang="en-US" dirty="0" smtClean="0"/>
              <a:t>Mainstreaming people with disabilities into health programs and services that address prevention, disease outbreaks and emergency response, wherever possible</a:t>
            </a:r>
          </a:p>
          <a:p>
            <a:pPr lvl="1"/>
            <a:r>
              <a:rPr lang="en-US" dirty="0" smtClean="0"/>
              <a:t>Developing targeted programs that address specific health needs of people with disabilities, wherever necessary</a:t>
            </a:r>
          </a:p>
          <a:p>
            <a:pPr lvl="1"/>
            <a:r>
              <a:rPr lang="en-US" dirty="0" smtClean="0"/>
              <a:t>Capturing data and information to better understand the problem and solutions</a:t>
            </a:r>
          </a:p>
          <a:p>
            <a:pPr lvl="1"/>
            <a:r>
              <a:rPr lang="en-US" dirty="0" smtClean="0"/>
              <a:t>Increasing access to health care services (physical access, costs, health information)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International Classification of Function, Disability and Health </a:t>
            </a:r>
          </a:p>
          <a:p>
            <a:r>
              <a:rPr lang="en-US" smtClean="0"/>
              <a:t>Affordable Care Act</a:t>
            </a:r>
          </a:p>
          <a:p>
            <a:r>
              <a:rPr lang="en-US" smtClean="0"/>
              <a:t>World Report on Disability</a:t>
            </a:r>
          </a:p>
          <a:p>
            <a:r>
              <a:rPr lang="en-US" smtClean="0"/>
              <a:t>Healthy People 2020</a:t>
            </a:r>
          </a:p>
          <a:p>
            <a:r>
              <a:rPr lang="en-US" smtClean="0"/>
              <a:t>HHS Action Plan to Reduce Health Disparities in Persons with Disabilities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 Priorities of DHDD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hearing detection and intervention</a:t>
            </a:r>
          </a:p>
          <a:p>
            <a:r>
              <a:rPr lang="en-US" dirty="0" smtClean="0"/>
              <a:t>Improving child outcomes</a:t>
            </a:r>
          </a:p>
          <a:p>
            <a:r>
              <a:rPr lang="en-US" dirty="0" smtClean="0"/>
              <a:t>Disparities in key health conditions</a:t>
            </a:r>
          </a:p>
          <a:p>
            <a:r>
              <a:rPr lang="en-US" dirty="0" smtClean="0"/>
              <a:t>Access to health care services</a:t>
            </a:r>
          </a:p>
          <a:p>
            <a:r>
              <a:rPr lang="en-US" dirty="0" smtClean="0"/>
              <a:t>Including people with disabilities in programs across CDC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008313" cy="628650"/>
          </a:xfrm>
        </p:spPr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pic>
        <p:nvPicPr>
          <p:cNvPr id="6" name="Content Placeholder 5" descr="pubh_wh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16424" y="511122"/>
            <a:ext cx="4194175" cy="42640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810000" cy="4343400"/>
          </a:xfrm>
        </p:spPr>
        <p:txBody>
          <a:bodyPr/>
          <a:lstStyle/>
          <a:p>
            <a:r>
              <a:rPr lang="en-US" sz="1800" b="1" dirty="0" smtClean="0"/>
              <a:t>Surveillance:</a:t>
            </a:r>
          </a:p>
          <a:p>
            <a:r>
              <a:rPr lang="en-US" sz="1800" dirty="0" smtClean="0"/>
              <a:t>Prevalence of certain conditions</a:t>
            </a:r>
          </a:p>
          <a:p>
            <a:r>
              <a:rPr lang="en-US" sz="1800" dirty="0" smtClean="0"/>
              <a:t>Disability and Health Data System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r>
              <a:rPr lang="en-US" sz="1800" b="1" dirty="0" smtClean="0"/>
              <a:t>Research:</a:t>
            </a:r>
          </a:p>
          <a:p>
            <a:r>
              <a:rPr lang="en-US" sz="1800" dirty="0" smtClean="0"/>
              <a:t>Effectiveness of early parenting interventions; health disparities</a:t>
            </a:r>
          </a:p>
          <a:p>
            <a:endParaRPr lang="en-US" sz="1800" dirty="0" smtClean="0"/>
          </a:p>
          <a:p>
            <a:r>
              <a:rPr lang="en-US" sz="1800" b="1" dirty="0" smtClean="0"/>
              <a:t>Program:</a:t>
            </a:r>
          </a:p>
          <a:p>
            <a:r>
              <a:rPr lang="en-US" sz="1800" dirty="0" smtClean="0"/>
              <a:t>State and university programs and grants</a:t>
            </a:r>
          </a:p>
          <a:p>
            <a:endParaRPr lang="en-US" sz="1800" dirty="0" smtClean="0"/>
          </a:p>
          <a:p>
            <a:r>
              <a:rPr lang="en-US" sz="1800" b="1" dirty="0" smtClean="0"/>
              <a:t>Policy:</a:t>
            </a:r>
          </a:p>
          <a:p>
            <a:r>
              <a:rPr lang="en-US" sz="1800" dirty="0" smtClean="0"/>
              <a:t>Healthy People 2020 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That We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detection and intervention of hearing loss: a network of programs in 53 states and territories</a:t>
            </a:r>
          </a:p>
          <a:p>
            <a:r>
              <a:rPr lang="en-US" dirty="0" smtClean="0"/>
              <a:t>Promotion of early parenting programs through Early Head Start</a:t>
            </a:r>
          </a:p>
          <a:p>
            <a:r>
              <a:rPr lang="en-US" dirty="0" smtClean="0"/>
              <a:t>Promotion of optimal health and development in children born with complex disabling conditions</a:t>
            </a:r>
          </a:p>
          <a:p>
            <a:r>
              <a:rPr lang="en-US" dirty="0" smtClean="0"/>
              <a:t>Monitoring and understanding disparities in children/adults with disabilities (e.g. Healthy Weight)</a:t>
            </a:r>
          </a:p>
          <a:p>
            <a:r>
              <a:rPr lang="en-US" dirty="0" smtClean="0"/>
              <a:t>Supporting network of national practice and resource centers</a:t>
            </a:r>
          </a:p>
          <a:p>
            <a:r>
              <a:rPr lang="en-US" dirty="0" smtClean="0"/>
              <a:t>Supporting network of state disability and health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CDC-wide Disability and Health </a:t>
            </a:r>
            <a:br>
              <a:rPr lang="en-US" dirty="0" smtClean="0"/>
            </a:br>
            <a:r>
              <a:rPr lang="en-US" dirty="0" smtClean="0"/>
              <a:t>Working Group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To incorporate disability status as a demographic variable into relevant CDC surveys and evaluation strategies.</a:t>
            </a:r>
          </a:p>
          <a:p>
            <a:pPr lvl="0"/>
            <a:r>
              <a:rPr lang="en-US" dirty="0" smtClean="0"/>
              <a:t>To influence and implement policies to incorporate people with disabilities into all relevant CDC programs and policies.</a:t>
            </a:r>
          </a:p>
          <a:p>
            <a:pPr lvl="0"/>
            <a:r>
              <a:rPr lang="en-US" dirty="0" smtClean="0"/>
              <a:t>Identify best practices to improve the reach and effectiveness of CDC programs for people with disabilities.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CDC-wide Disability and Health </a:t>
            </a:r>
            <a:br>
              <a:rPr lang="en-US" dirty="0" smtClean="0"/>
            </a:br>
            <a:r>
              <a:rPr lang="en-US" dirty="0" smtClean="0"/>
              <a:t>Working Group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Develop key partnerships to expand the inclusion of people with disabilities in public health efforts.</a:t>
            </a:r>
          </a:p>
          <a:p>
            <a:pPr lvl="0"/>
            <a:r>
              <a:rPr lang="en-US" dirty="0" smtClean="0"/>
              <a:t>Develop and deliver training for the CDC workforce and its partners on disability issues and their importance in improving the nation’s health.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CDC-wide Disability and </a:t>
            </a:r>
            <a:r>
              <a:rPr lang="en-US" dirty="0" smtClean="0"/>
              <a:t>Health</a:t>
            </a:r>
            <a:br>
              <a:rPr lang="en-US" dirty="0" smtClean="0"/>
            </a:br>
            <a:r>
              <a:rPr lang="en-US" dirty="0" smtClean="0"/>
              <a:t>Working Group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2010-2012 Accomplishments</a:t>
            </a:r>
          </a:p>
          <a:p>
            <a:pPr lvl="1"/>
            <a:r>
              <a:rPr lang="en-US" sz="2400" dirty="0" smtClean="0"/>
              <a:t>Proposed the inclusion of disability-specific information in interim guidance for health risk assessments for Medicare beneficiaries. </a:t>
            </a:r>
          </a:p>
          <a:p>
            <a:pPr lvl="1"/>
            <a:r>
              <a:rPr lang="en-US" sz="2400" dirty="0" smtClean="0"/>
              <a:t>Enhanced data used by other CDC programs to improve the health of people with disabilities</a:t>
            </a:r>
          </a:p>
          <a:p>
            <a:pPr lvl="1"/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CDC-wide Disability and </a:t>
            </a:r>
            <a:r>
              <a:rPr lang="en-US" dirty="0" smtClean="0"/>
              <a:t>Health</a:t>
            </a:r>
            <a:br>
              <a:rPr lang="en-US" dirty="0" smtClean="0"/>
            </a:br>
            <a:r>
              <a:rPr lang="en-US" dirty="0" smtClean="0"/>
              <a:t>Working Group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2010-2012 Accomplishments</a:t>
            </a:r>
          </a:p>
          <a:p>
            <a:pPr lvl="1"/>
            <a:r>
              <a:rPr lang="en-US" sz="2400" dirty="0" smtClean="0"/>
              <a:t>Included people with disabilities in the first-ever CDC Health Disparities and Inequalities Report, MMWR, January 14, 2011</a:t>
            </a:r>
          </a:p>
          <a:p>
            <a:pPr lvl="1"/>
            <a:r>
              <a:rPr lang="en-US" sz="2400" dirty="0" smtClean="0"/>
              <a:t>Developed a Vital Signs and MMWR </a:t>
            </a:r>
            <a:r>
              <a:rPr lang="en-US" sz="2400" dirty="0" err="1" smtClean="0"/>
              <a:t>QuickStats</a:t>
            </a:r>
            <a:r>
              <a:rPr lang="en-US" sz="2400" dirty="0" smtClean="0"/>
              <a:t> on unmet health care needs, November 2010</a:t>
            </a:r>
          </a:p>
          <a:p>
            <a:pPr lvl="1"/>
            <a:r>
              <a:rPr lang="en-US" sz="2400" dirty="0" smtClean="0"/>
              <a:t>Proposed language to heighten the visibility of disability in the Community Transformation Grant Funding Opportunity Announcement. </a:t>
            </a:r>
          </a:p>
          <a:p>
            <a:pPr lvl="1"/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 1: 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Magnitude of Disability</a:t>
            </a:r>
          </a:p>
          <a:p>
            <a:r>
              <a:rPr lang="en-US" dirty="0" smtClean="0"/>
              <a:t>Public Health vs. Clinical Approach</a:t>
            </a:r>
          </a:p>
          <a:p>
            <a:r>
              <a:rPr lang="en-US" dirty="0" smtClean="0"/>
              <a:t>Disability: Disparities in Health</a:t>
            </a:r>
          </a:p>
          <a:p>
            <a:r>
              <a:rPr lang="en-US" dirty="0" smtClean="0"/>
              <a:t>Our Division &amp; Public Health Solutions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2286000"/>
            <a:ext cx="8229600" cy="4111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baseline="0" dirty="0" smtClean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  <a:t>Gloria Krahn</a:t>
            </a:r>
            <a:r>
              <a:rPr lang="en-US" sz="2800" b="1" kern="1200" dirty="0" smtClean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  <a:t> – </a:t>
            </a:r>
            <a:r>
              <a:rPr lang="en-US" sz="2800" b="1" kern="1200" dirty="0" smtClean="0">
                <a:solidFill>
                  <a:schemeClr val="bg2"/>
                </a:solidFill>
                <a:latin typeface="Myriad Web Pro"/>
                <a:ea typeface="+mn-ea"/>
                <a:cs typeface="+mn-cs"/>
                <a:hlinkClick r:id="rId3"/>
              </a:rPr>
              <a:t>gfk2@cdc.gov</a:t>
            </a:r>
            <a:r>
              <a:rPr lang="en-US" sz="2800" b="1" kern="1200" dirty="0" smtClean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  <a:t/>
            </a:r>
            <a:br>
              <a:rPr lang="en-US" sz="2800" b="1" kern="1200" dirty="0" smtClean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</a:br>
            <a:r>
              <a:rPr lang="en-US" sz="2800" b="1" dirty="0" smtClean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  <a:t>Vince Campbell – </a:t>
            </a:r>
            <a:r>
              <a:rPr lang="en-US" sz="2800" b="1" dirty="0" smtClean="0">
                <a:solidFill>
                  <a:schemeClr val="bg2"/>
                </a:solidFill>
                <a:latin typeface="Myriad Web Pro"/>
                <a:ea typeface="+mn-ea"/>
                <a:cs typeface="+mn-cs"/>
                <a:hlinkClick r:id="rId4"/>
              </a:rPr>
              <a:t>vbc6@cdc.gov</a:t>
            </a:r>
            <a:r>
              <a:rPr lang="en-US" sz="2800" b="1" dirty="0" smtClean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  <a:t/>
            </a:r>
            <a:br>
              <a:rPr lang="en-US" sz="2800" b="1" dirty="0" smtClean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For more information please contact Centers for Disease Control and Prevention</a:t>
            </a:r>
          </a:p>
          <a:p>
            <a:pPr lvl="0" algn="l"/>
            <a:endParaRPr lang="en-US" sz="1200" b="0" dirty="0" smtClean="0">
              <a:solidFill>
                <a:schemeClr val="tx1"/>
              </a:solidFill>
            </a:endParaRP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</a:rPr>
              <a:t>1600 Clifton Road NE, Atlanta,  GA  30333</a:t>
            </a: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</a:rPr>
              <a:t>Telephone: 1-800-CDC-INFO (232-4636)/TTY: 1-888-232-6348</a:t>
            </a: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</a:rPr>
              <a:t>E-mail:  cdcinfo@cdc.gov 	Web:  http://www.cdc.gov</a:t>
            </a:r>
          </a:p>
          <a:p>
            <a:pPr lvl="0" algn="l"/>
            <a:endParaRPr lang="en-US" sz="1200" b="0" dirty="0" smtClean="0">
              <a:solidFill>
                <a:schemeClr val="tx1"/>
              </a:solidFill>
            </a:endParaRPr>
          </a:p>
          <a:p>
            <a:pPr lvl="0" algn="l"/>
            <a:r>
              <a:rPr lang="en-US" sz="900" b="0" dirty="0" smtClean="0">
                <a:solidFill>
                  <a:schemeClr val="tx1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National Center on Birth Defects and Developmental Disabilities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Division of Human Development and Disability</a:t>
            </a:r>
          </a:p>
          <a:p>
            <a:endParaRPr lang="en-US" dirty="0"/>
          </a:p>
        </p:txBody>
      </p:sp>
      <p:pic>
        <p:nvPicPr>
          <p:cNvPr id="10" name="Picture 9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MAGNITUDE OF DISABILITY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7909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is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Globally,  there are 1 billion people with disabilities, ~15% of the population (WHO/World Bank, 2011) </a:t>
            </a:r>
          </a:p>
          <a:p>
            <a:r>
              <a:rPr lang="en-US" dirty="0" smtClean="0"/>
              <a:t>In the United States, 54 million people with disabilities, ~19% (1 in 5 Americans)</a:t>
            </a:r>
          </a:p>
          <a:p>
            <a:r>
              <a:rPr lang="en-US" dirty="0" smtClean="0"/>
              <a:t>Affects countless family members, caregivers and health providers</a:t>
            </a:r>
          </a:p>
          <a:p>
            <a:r>
              <a:rPr lang="en-US" dirty="0" smtClean="0"/>
              <a:t>More people surviving and living longer</a:t>
            </a:r>
          </a:p>
          <a:p>
            <a:r>
              <a:rPr lang="en-US" dirty="0" smtClean="0"/>
              <a:t>A disability limits the function of a person in relation to the environment and other personal factors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is Diverse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Vision, hearing, mobility, intellectual/cognitive, emotional, multiple functional limitations</a:t>
            </a:r>
          </a:p>
          <a:p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Birth, childhood, acquired through injury or disease, age-related disability</a:t>
            </a:r>
          </a:p>
          <a:p>
            <a:r>
              <a:rPr lang="en-US" dirty="0" smtClean="0"/>
              <a:t>Severity and duration</a:t>
            </a:r>
          </a:p>
          <a:p>
            <a:pPr lvl="1"/>
            <a:r>
              <a:rPr lang="en-US" dirty="0" smtClean="0"/>
              <a:t>More or less severe, shorter-term or life-long</a:t>
            </a:r>
          </a:p>
          <a:p>
            <a:r>
              <a:rPr lang="en-US" dirty="0" smtClean="0"/>
              <a:t>Perceptions</a:t>
            </a:r>
          </a:p>
          <a:p>
            <a:pPr lvl="1"/>
            <a:r>
              <a:rPr lang="en-US" dirty="0" smtClean="0"/>
              <a:t>Diagnosis? activity limitation? environmental contributors?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Costs of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with disabilities are 4 times more likely to report poor health</a:t>
            </a:r>
          </a:p>
          <a:p>
            <a:r>
              <a:rPr lang="en-US" dirty="0" smtClean="0"/>
              <a:t>$400 billion annually in disability-associated health expenditures</a:t>
            </a:r>
          </a:p>
          <a:p>
            <a:pPr lvl="1"/>
            <a:r>
              <a:rPr lang="en-US" dirty="0" smtClean="0"/>
              <a:t>70% of these expenditures are publicly funded</a:t>
            </a:r>
          </a:p>
          <a:p>
            <a:r>
              <a:rPr lang="en-US" dirty="0" smtClean="0"/>
              <a:t>About 78% of people with disabilities do not participate in the labor force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Disability:  Good Health is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Disability is not a disease</a:t>
            </a:r>
          </a:p>
          <a:p>
            <a:r>
              <a:rPr lang="en-US" dirty="0" smtClean="0"/>
              <a:t>Preventable health problems like anyone without a disability</a:t>
            </a:r>
          </a:p>
          <a:p>
            <a:r>
              <a:rPr lang="en-US" dirty="0" smtClean="0"/>
              <a:t>Underlying health conditions associated with the disability</a:t>
            </a:r>
          </a:p>
          <a:p>
            <a:r>
              <a:rPr lang="en-US" dirty="0" smtClean="0"/>
              <a:t>Attitudes  and assumptions of society and health care providers </a:t>
            </a:r>
          </a:p>
          <a:p>
            <a:r>
              <a:rPr lang="en-US" dirty="0" smtClean="0"/>
              <a:t>Inadequate access to health care services</a:t>
            </a:r>
          </a:p>
          <a:p>
            <a:r>
              <a:rPr lang="en-US" dirty="0" smtClean="0"/>
              <a:t>Disproportionate experience of social determinants of poor health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and CLINICAL APPROACHES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8707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 OD Light Frame">
  <a:themeElements>
    <a:clrScheme name="NCBD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7CA295"/>
      </a:accent2>
      <a:accent3>
        <a:srgbClr val="8A343D"/>
      </a:accent3>
      <a:accent4>
        <a:srgbClr val="6639B7"/>
      </a:accent4>
      <a:accent5>
        <a:srgbClr val="D47B22"/>
      </a:accent5>
      <a:accent6>
        <a:srgbClr val="EAAB0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1406</Words>
  <Application>Microsoft Office PowerPoint</Application>
  <PresentationFormat>On-screen Show (4:3)</PresentationFormat>
  <Paragraphs>250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Myriad Web Pro</vt:lpstr>
      <vt:lpstr>Wingdings</vt:lpstr>
      <vt:lpstr>Calibri</vt:lpstr>
      <vt:lpstr>Courier New</vt:lpstr>
      <vt:lpstr>CDC OD Light Frame</vt:lpstr>
      <vt:lpstr>Webinar Series sponsored by AAIDD and AAHD:  The Unique  Role of the Division of Human Development and Disability, Centers for Disease Control and Prevention  Episode 1:  CDC’s Public Health Approach to Disability</vt:lpstr>
      <vt:lpstr>Webinar Series Overview</vt:lpstr>
      <vt:lpstr>Episode 1:  Overview</vt:lpstr>
      <vt:lpstr>MAGNITUDE OF DISABILITY</vt:lpstr>
      <vt:lpstr>Disability is Everywhere</vt:lpstr>
      <vt:lpstr>Disability is Diverse</vt:lpstr>
      <vt:lpstr>The Costs of Disability</vt:lpstr>
      <vt:lpstr>Disability:  Good Health is Possible</vt:lpstr>
      <vt:lpstr>Public health and CLINICAL APPROACHES</vt:lpstr>
      <vt:lpstr>Public Health and Clinical Care</vt:lpstr>
      <vt:lpstr>Public Health Core Functions &amp; Essential Services</vt:lpstr>
      <vt:lpstr>Public Health Pyramid (Frieden, 2010)</vt:lpstr>
      <vt:lpstr>DISABILITY: DISPARITIES IN HEALTH</vt:lpstr>
      <vt:lpstr>Definitions of Disability</vt:lpstr>
      <vt:lpstr>Summary of Provisions in ACA and Disability </vt:lpstr>
      <vt:lpstr>Disability as a Health Disparity</vt:lpstr>
      <vt:lpstr>QuickStats: Delayed or Forgone Health Care Due to Cost*, Adults 18--64 Years,† by Disability§ and Health Insurance Coverage Status --- National Health Interview Survey, US, 2009</vt:lpstr>
      <vt:lpstr>Disability as a Health Disparity Mammography</vt:lpstr>
      <vt:lpstr>Our division / Public health solutions</vt:lpstr>
      <vt:lpstr>Division of Human Development and Disability</vt:lpstr>
      <vt:lpstr>How we achieve health equity for all</vt:lpstr>
      <vt:lpstr>Current Context</vt:lpstr>
      <vt:lpstr>Specific Priorities of DHDD</vt:lpstr>
      <vt:lpstr>Our Approach</vt:lpstr>
      <vt:lpstr>Ways That We Work</vt:lpstr>
      <vt:lpstr>CDC-wide Disability and Health  Working Group Objectives</vt:lpstr>
      <vt:lpstr>CDC-wide Disability and Health  Working Group Objectives</vt:lpstr>
      <vt:lpstr>CDC-wide Disability and Health Working Group </vt:lpstr>
      <vt:lpstr>CDC-wide Disability and Health Working Group </vt:lpstr>
      <vt:lpstr>Slide 30</vt:lpstr>
      <vt:lpstr>Gloria Krahn – gfk2@cdc.gov Vince Campbell – vbc6@cdc.gov  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DHDD Disability and Public Health</dc:title>
  <dc:subject>AAIDD AAHD Webinar Series</dc:subject>
  <dc:creator>Gloria Krahn</dc:creator>
  <cp:keywords>webinar, disability, AAIDD, AAHD</cp:keywords>
  <cp:lastModifiedBy>fne8</cp:lastModifiedBy>
  <cp:revision>106</cp:revision>
  <dcterms:created xsi:type="dcterms:W3CDTF">2010-02-19T19:04:22Z</dcterms:created>
  <dcterms:modified xsi:type="dcterms:W3CDTF">2011-10-25T14:00:08Z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