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698" r:id="rId2"/>
    <p:sldMasterId id="2147483714" r:id="rId3"/>
  </p:sldMasterIdLst>
  <p:notesMasterIdLst>
    <p:notesMasterId r:id="rId38"/>
  </p:notesMasterIdLst>
  <p:handoutMasterIdLst>
    <p:handoutMasterId r:id="rId39"/>
  </p:handoutMasterIdLst>
  <p:sldIdLst>
    <p:sldId id="357" r:id="rId4"/>
    <p:sldId id="358" r:id="rId5"/>
    <p:sldId id="362" r:id="rId6"/>
    <p:sldId id="388" r:id="rId7"/>
    <p:sldId id="352" r:id="rId8"/>
    <p:sldId id="423" r:id="rId9"/>
    <p:sldId id="424" r:id="rId10"/>
    <p:sldId id="425" r:id="rId11"/>
    <p:sldId id="364" r:id="rId12"/>
    <p:sldId id="426" r:id="rId13"/>
    <p:sldId id="389" r:id="rId14"/>
    <p:sldId id="369" r:id="rId15"/>
    <p:sldId id="372" r:id="rId16"/>
    <p:sldId id="390" r:id="rId17"/>
    <p:sldId id="373" r:id="rId18"/>
    <p:sldId id="410" r:id="rId19"/>
    <p:sldId id="457" r:id="rId20"/>
    <p:sldId id="458" r:id="rId21"/>
    <p:sldId id="459" r:id="rId22"/>
    <p:sldId id="433" r:id="rId23"/>
    <p:sldId id="434" r:id="rId24"/>
    <p:sldId id="460" r:id="rId25"/>
    <p:sldId id="438" r:id="rId26"/>
    <p:sldId id="435" r:id="rId27"/>
    <p:sldId id="436" r:id="rId28"/>
    <p:sldId id="461" r:id="rId29"/>
    <p:sldId id="439" r:id="rId30"/>
    <p:sldId id="437" r:id="rId31"/>
    <p:sldId id="440" r:id="rId32"/>
    <p:sldId id="441" r:id="rId33"/>
    <p:sldId id="446" r:id="rId34"/>
    <p:sldId id="462" r:id="rId35"/>
    <p:sldId id="463" r:id="rId36"/>
    <p:sldId id="464" r:id="rId37"/>
  </p:sldIdLst>
  <p:sldSz cx="9144000" cy="6858000" type="screen4x3"/>
  <p:notesSz cx="6881813" cy="9296400"/>
  <p:embeddedFontLst>
    <p:embeddedFont>
      <p:font typeface="Myriad Web Pro" charset="0"/>
      <p:regular r:id="rId40"/>
      <p:bold r:id="rId41"/>
      <p: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me8" initials="v" lastIdx="14" clrIdx="0"/>
  <p:cmAuthor id="1" name="Julie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73587" autoAdjust="0"/>
  </p:normalViewPr>
  <p:slideViewPr>
    <p:cSldViewPr>
      <p:cViewPr varScale="1">
        <p:scale>
          <a:sx n="75" d="100"/>
          <a:sy n="75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6" y="93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549" y="0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F69B5-9811-43BD-837C-A787020D56D1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549" y="8830467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3118-15AF-414F-9493-3F456F4C54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27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49" y="0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96DA-BA65-4EF2-9DAC-475B0E8AB8D6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6" y="4416029"/>
            <a:ext cx="5504201" cy="41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67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49" y="8830467"/>
            <a:ext cx="2981703" cy="46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D107-3D71-4080-9227-DC273D49E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65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1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DF6E-FC5E-4C41-9F31-6916CE7B5D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857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16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D107-3D71-4080-9227-DC273D49E9C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54496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4652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on Birth Defects and Developmental Disabilities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54496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4652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on Birth Defects and Developmental Disabilities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on Birth Defects and Developmental Disabilities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DE819-A213-405E-A711-F3B886D9D4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9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54496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4652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0" r:id="rId10"/>
    <p:sldLayoutId id="214748371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2587D-81B1-4185-8CD5-923839A001B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86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fu9@cdc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jcr2@cdc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2: CDC’s Life Course Model for Children and Young Adults With Chronic Conditions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November 29, 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dirty="0" smtClean="0"/>
              <a:t>Mark  Swanson, MD, MPH</a:t>
            </a:r>
          </a:p>
          <a:p>
            <a:r>
              <a:rPr lang="en-US" dirty="0" smtClean="0"/>
              <a:t>Julie Bolen, PhD, MPH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800600"/>
            <a:ext cx="7848600" cy="1295400"/>
          </a:xfrm>
        </p:spPr>
        <p:txBody>
          <a:bodyPr/>
          <a:lstStyle/>
          <a:p>
            <a:r>
              <a:rPr lang="en-US" b="1" dirty="0" smtClean="0"/>
              <a:t>Webinar Series Sponsored by AAIDD and AAHD: </a:t>
            </a:r>
          </a:p>
          <a:p>
            <a:r>
              <a:rPr lang="en-US" dirty="0" smtClean="0"/>
              <a:t>The Unique Role of CDC’s Division of Human Development and Disability, Centers for Disease Control and Prevention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National Center on Birth Defects and Developmental Disabilities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Division of Human Development and Disability</a:t>
            </a:r>
          </a:p>
          <a:p>
            <a:endParaRPr lang="en-US" dirty="0"/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of this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Adverse outcomes may be mediated through inequity in access to services like:</a:t>
            </a:r>
          </a:p>
          <a:p>
            <a:pPr lvl="1"/>
            <a:r>
              <a:rPr lang="en-US" sz="2400" dirty="0" smtClean="0"/>
              <a:t>Health services that prepare for adult life</a:t>
            </a:r>
          </a:p>
          <a:p>
            <a:pPr lvl="1"/>
            <a:r>
              <a:rPr lang="en-US" sz="2400" dirty="0" smtClean="0"/>
              <a:t>Educational services that prepare for adult employment and learning</a:t>
            </a:r>
          </a:p>
          <a:p>
            <a:pPr lvl="1"/>
            <a:r>
              <a:rPr lang="en-US" sz="2400" dirty="0" smtClean="0"/>
              <a:t>Parent training and support</a:t>
            </a:r>
          </a:p>
          <a:p>
            <a:pPr lvl="1"/>
            <a:r>
              <a:rPr lang="en-US" sz="2400" dirty="0" smtClean="0"/>
              <a:t>Health literacy </a:t>
            </a:r>
          </a:p>
          <a:p>
            <a:pPr lvl="1"/>
            <a:r>
              <a:rPr lang="en-US" sz="2400" dirty="0" smtClean="0"/>
              <a:t>Coordination of health, social and educational services</a:t>
            </a:r>
          </a:p>
          <a:p>
            <a:r>
              <a:rPr lang="en-US" dirty="0" smtClean="0"/>
              <a:t>Public health could play a role in monitoring and making changes in provision of these public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06900"/>
            <a:ext cx="7351713" cy="1362075"/>
          </a:xfrm>
        </p:spPr>
        <p:txBody>
          <a:bodyPr/>
          <a:lstStyle/>
          <a:p>
            <a:pPr algn="r"/>
            <a:r>
              <a:rPr lang="en-US" sz="3200" dirty="0" smtClean="0"/>
              <a:t>We Promote THE HEALTH OF  children and adults WITH COMPLEX CONDITIONs ACROSS THEIR LIFE COURSE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233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CDC’s Division of </a:t>
            </a:r>
            <a:br>
              <a:rPr lang="en-US" smtClean="0"/>
            </a:br>
            <a:r>
              <a:rPr lang="en-US" smtClean="0"/>
              <a:t>Human Development and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Uniquely tasked to improve the lives of people living with complex conditions such as fragile X, muscular dystrophy and spina bifida</a:t>
            </a:r>
          </a:p>
          <a:p>
            <a:pPr lvl="1"/>
            <a:r>
              <a:rPr lang="en-US" dirty="0" smtClean="0"/>
              <a:t>Health across life course: Children and Adults</a:t>
            </a:r>
          </a:p>
          <a:p>
            <a:r>
              <a:rPr lang="en-US" dirty="0" smtClean="0"/>
              <a:t>Funding supports DHDD to:</a:t>
            </a:r>
          </a:p>
          <a:p>
            <a:pPr lvl="1"/>
            <a:r>
              <a:rPr lang="en-US" dirty="0" smtClean="0"/>
              <a:t>Collect data</a:t>
            </a:r>
          </a:p>
          <a:p>
            <a:pPr lvl="1"/>
            <a:r>
              <a:rPr lang="en-US" dirty="0" smtClean="0"/>
              <a:t>Conduct research</a:t>
            </a:r>
          </a:p>
          <a:p>
            <a:pPr lvl="1"/>
            <a:r>
              <a:rPr lang="en-US" dirty="0" smtClean="0"/>
              <a:t>Inform evidence-based programs</a:t>
            </a:r>
          </a:p>
          <a:p>
            <a:r>
              <a:rPr lang="en-US" dirty="0" smtClean="0"/>
              <a:t>Bottom Line:  Improved quality of life and successful adult living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COURSE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Classification of Functioning, Disability and Health (ICF) defines successful adult living as participation in eight domains.  Our Life Course Model focuses on three of those domains.</a:t>
            </a:r>
          </a:p>
          <a:p>
            <a:endParaRPr lang="en-US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Interpersonal interactions and relationships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Major life areas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Self-care (management)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705600" y="990600"/>
            <a:ext cx="457200" cy="4800600"/>
          </a:xfrm>
          <a:prstGeom prst="upArrow">
            <a:avLst>
              <a:gd name="adj1" fmla="val 25000"/>
              <a:gd name="adj2" fmla="val 496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181600" y="990600"/>
            <a:ext cx="457200" cy="4800600"/>
          </a:xfrm>
          <a:prstGeom prst="upArrow">
            <a:avLst>
              <a:gd name="adj1" fmla="val 25000"/>
              <a:gd name="adj2" fmla="val 496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810000" y="990600"/>
            <a:ext cx="457200" cy="4800600"/>
          </a:xfrm>
          <a:prstGeom prst="upArrow">
            <a:avLst>
              <a:gd name="adj1" fmla="val 25000"/>
              <a:gd name="adj2" fmla="val 496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209800" y="990600"/>
            <a:ext cx="457200" cy="4800600"/>
          </a:xfrm>
          <a:prstGeom prst="upArrow">
            <a:avLst>
              <a:gd name="adj1" fmla="val 25000"/>
              <a:gd name="adj2" fmla="val 496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28800" y="4572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PRE-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SCHOOL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00400" y="4572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SCHOOL-AGE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724400" y="4572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ADOLESCENCE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YOUNG</a:t>
            </a:r>
            <a:r>
              <a:rPr lang="en-US" sz="140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ADULT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457200"/>
            <a:ext cx="1219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INPUTS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04800" y="1295400"/>
            <a:ext cx="1219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Body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Functions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and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Structures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Motor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weakness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Cognitive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limitations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Incontinence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828800" y="1295400"/>
            <a:ext cx="571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SELF-MANAGEMENT/HEALTH (self-care)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28800" y="2743200"/>
            <a:ext cx="571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PERSONAL AND SOCIAL RELATIONSHIPS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752600" y="4267200"/>
            <a:ext cx="571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EMPLOYMENT/INCOME SUPPORT (major life areas)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676400" y="5791200"/>
            <a:ext cx="579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FAMILY, ENVIRONMENTAL,PERSONAL FACTORS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848600" y="457200"/>
            <a:ext cx="11430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PARTICI-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PATION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QUALITY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LIFE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1905000" y="16002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Body 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awareness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953000" y="1600200"/>
            <a:ext cx="106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Take </a:t>
            </a:r>
            <a:r>
              <a:rPr lang="en-US" sz="1400" dirty="0">
                <a:solidFill>
                  <a:srgbClr val="000000"/>
                </a:solidFill>
              </a:rPr>
              <a:t>lead 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condition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mgmt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400800" y="1600200"/>
            <a:ext cx="106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Manage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primary/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secondary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conditions</a:t>
            </a: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905000" y="30480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Peer </a:t>
            </a:r>
            <a:r>
              <a:rPr lang="en-US" sz="1400" dirty="0">
                <a:solidFill>
                  <a:srgbClr val="000000"/>
                </a:solidFill>
              </a:rPr>
              <a:t>play.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Emerging 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Indepen</a:t>
            </a:r>
            <a:r>
              <a:rPr lang="en-US" sz="1400" dirty="0" smtClean="0">
                <a:solidFill>
                  <a:srgbClr val="000000"/>
                </a:solidFill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dence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1905000" y="45720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School 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readiness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3352800" y="3048000"/>
            <a:ext cx="12192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Group </a:t>
            </a:r>
            <a:r>
              <a:rPr lang="en-US" sz="1400" dirty="0">
                <a:solidFill>
                  <a:srgbClr val="000000"/>
                </a:solidFill>
              </a:rPr>
              <a:t>activities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outside home.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Chores at 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home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3429000" y="4572000"/>
            <a:ext cx="106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Individually-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supported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success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4876800" y="3048000"/>
            <a:ext cx="106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Friendships.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Indepen</a:t>
            </a:r>
            <a:r>
              <a:rPr lang="en-US" sz="1400" smtClean="0">
                <a:solidFill>
                  <a:srgbClr val="000000"/>
                </a:solidFill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dence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within family</a:t>
            </a: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6248400" y="3048000"/>
            <a:ext cx="12192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Relationships.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Community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Inter-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dependence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800600" y="45720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Education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career 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exploration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6248400" y="45720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Post-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secondary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education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and training</a:t>
            </a: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0480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6482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60198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3048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31242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4572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5943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9436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44958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524000" y="2819400"/>
            <a:ext cx="3810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467600" y="2819400"/>
            <a:ext cx="3810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3352800" y="1600200"/>
            <a:ext cx="12954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Begin to share condition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mgmt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1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COURSE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Calibri" pitchFamily="34" charset="0"/>
                <a:cs typeface="Times New Roman" pitchFamily="18" charset="0"/>
              </a:rPr>
              <a:t>A developmental approach is needed to map trajectory to successful adult living</a:t>
            </a:r>
          </a:p>
          <a:p>
            <a:pPr lvl="0"/>
            <a:r>
              <a:rPr lang="en-US" dirty="0" smtClean="0">
                <a:ea typeface="Calibri" pitchFamily="34" charset="0"/>
                <a:cs typeface="Times New Roman" pitchFamily="18" charset="0"/>
              </a:rPr>
              <a:t>The bio-psychosocial model is in play here.  Successful adult living is the result of interaction between impairment, personal factors and environment over time (a child’s life)</a:t>
            </a:r>
          </a:p>
          <a:p>
            <a:r>
              <a:rPr lang="en-US" dirty="0" smtClean="0"/>
              <a:t>Current clinical approaches to developmental progress often focus on </a:t>
            </a:r>
            <a:r>
              <a:rPr lang="en-US" u="sng" dirty="0" smtClean="0"/>
              <a:t>activities</a:t>
            </a:r>
            <a:r>
              <a:rPr lang="en-US" dirty="0" smtClean="0"/>
              <a:t> (e.g., performance on most standardized tests)</a:t>
            </a:r>
          </a:p>
          <a:p>
            <a:r>
              <a:rPr lang="en-US" dirty="0" smtClean="0"/>
              <a:t>Focus should shift to measurement of </a:t>
            </a:r>
            <a:r>
              <a:rPr lang="en-US" u="sng" dirty="0" smtClean="0"/>
              <a:t>participation</a:t>
            </a:r>
            <a:r>
              <a:rPr lang="en-US" dirty="0" smtClean="0"/>
              <a:t> (how one fares in the real world)</a:t>
            </a:r>
          </a:p>
          <a:p>
            <a:pPr lvl="0"/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 BIFIDA LIFE COURSE MODEL WEBSITE</a:t>
            </a:r>
            <a:br>
              <a:rPr lang="en-US" dirty="0" smtClean="0"/>
            </a:br>
            <a:r>
              <a:rPr lang="en-US" dirty="0" smtClean="0"/>
              <a:t>(sbpreparations.org)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time points:  </a:t>
            </a:r>
          </a:p>
          <a:p>
            <a:pPr lvl="1"/>
            <a:r>
              <a:rPr lang="en-US" sz="2400" b="1" dirty="0" smtClean="0"/>
              <a:t>Early Childhood </a:t>
            </a:r>
          </a:p>
          <a:p>
            <a:pPr lvl="1"/>
            <a:r>
              <a:rPr lang="en-US" sz="2400" b="1" dirty="0" smtClean="0"/>
              <a:t>School-Age </a:t>
            </a:r>
          </a:p>
          <a:p>
            <a:pPr lvl="1"/>
            <a:r>
              <a:rPr lang="en-US" sz="2400" b="1" dirty="0" smtClean="0"/>
              <a:t>Adolescence </a:t>
            </a:r>
          </a:p>
          <a:p>
            <a:pPr lvl="1"/>
            <a:r>
              <a:rPr lang="en-US" sz="2400" b="1" dirty="0" smtClean="0"/>
              <a:t>Young Adults</a:t>
            </a:r>
          </a:p>
          <a:p>
            <a:r>
              <a:rPr lang="en-US" dirty="0" smtClean="0"/>
              <a:t>3 domains:  </a:t>
            </a:r>
          </a:p>
          <a:p>
            <a:pPr lvl="1"/>
            <a:r>
              <a:rPr lang="en-US" sz="2400" b="1" dirty="0" smtClean="0"/>
              <a:t>Health / Self-Management</a:t>
            </a:r>
          </a:p>
          <a:p>
            <a:pPr lvl="1"/>
            <a:r>
              <a:rPr lang="en-US" sz="2400" b="1" dirty="0" smtClean="0"/>
              <a:t>Personal / Social Relationships</a:t>
            </a:r>
          </a:p>
          <a:p>
            <a:pPr lvl="1"/>
            <a:r>
              <a:rPr lang="en-US" sz="2400" b="1" dirty="0" smtClean="0"/>
              <a:t>Education / Employment / Income Support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TO FAMILIES AND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Tracks development in key domains across life course</a:t>
            </a:r>
          </a:p>
          <a:p>
            <a:endParaRPr lang="en-US" dirty="0" smtClean="0"/>
          </a:p>
          <a:p>
            <a:r>
              <a:rPr lang="en-US" dirty="0" smtClean="0"/>
              <a:t>Focus is on positive outcomes rather than deficits</a:t>
            </a:r>
          </a:p>
          <a:p>
            <a:endParaRPr lang="en-US" dirty="0" smtClean="0"/>
          </a:p>
          <a:p>
            <a:r>
              <a:rPr lang="en-US" dirty="0" smtClean="0"/>
              <a:t>Prompt families to promote normalization</a:t>
            </a:r>
          </a:p>
          <a:p>
            <a:endParaRPr lang="en-US" dirty="0" smtClean="0"/>
          </a:p>
          <a:p>
            <a:r>
              <a:rPr lang="en-US" dirty="0" smtClean="0"/>
              <a:t>Prompt professionals to track important variables in domains sometimes overlooked in clinical practice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WE generate public health data to support A life course APPROACH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Gap:</a:t>
            </a:r>
            <a:br>
              <a:rPr lang="en-US" dirty="0" smtClean="0"/>
            </a:br>
            <a:r>
              <a:rPr lang="en-US" dirty="0" smtClean="0"/>
              <a:t>Medicine and Public Heath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Medicine		Focus  is on individual health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Emphasis on treatments and cures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Public Health	Focus is on population health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 Emphasis on prevention and 				     improving health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	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Series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Hosted by AAIDD and AAHD</a:t>
            </a:r>
          </a:p>
          <a:p>
            <a:r>
              <a:rPr lang="en-US" dirty="0" smtClean="0"/>
              <a:t>Four-part webinar series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CDC’s Public Health Approach to Disability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CDC’s Life Course Model for Children and Young Adults with Complex Conditions (November 2011)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Differences in Health Status for People with Disabilities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CDC’s Roadmap for Improving the Health of People with Disabilities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Health Approach to Complex, Childhood Conditions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3886200"/>
            <a:ext cx="1600200" cy="107721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Step 2:  Identify Risk and protective factors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048000"/>
            <a:ext cx="1600200" cy="107721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Step 3:  Develop and test prevention strategies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209800"/>
            <a:ext cx="16002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Step 4:  Assure widespread  adoption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209800" y="3962400"/>
            <a:ext cx="685800" cy="685800"/>
          </a:xfrm>
          <a:prstGeom prst="bentArrow">
            <a:avLst>
              <a:gd name="adj1" fmla="val 24416"/>
              <a:gd name="adj2" fmla="val 31579"/>
              <a:gd name="adj3" fmla="val 29678"/>
              <a:gd name="adj4" fmla="val 6600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3962400" y="3124200"/>
            <a:ext cx="685800" cy="685800"/>
          </a:xfrm>
          <a:prstGeom prst="bentArrow">
            <a:avLst>
              <a:gd name="adj1" fmla="val 24416"/>
              <a:gd name="adj2" fmla="val 31579"/>
              <a:gd name="adj3" fmla="val 29678"/>
              <a:gd name="adj4" fmla="val 6600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5791200" y="2286000"/>
            <a:ext cx="685800" cy="685800"/>
          </a:xfrm>
          <a:prstGeom prst="bentArrow">
            <a:avLst>
              <a:gd name="adj1" fmla="val 24416"/>
              <a:gd name="adj2" fmla="val 31579"/>
              <a:gd name="adj3" fmla="val 29678"/>
              <a:gd name="adj4" fmla="val 6600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724400"/>
            <a:ext cx="16002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Step 1:  Define the Problem</a:t>
            </a:r>
          </a:p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DHDD’s Work: Muscular Dystrophy</a:t>
            </a:r>
            <a:br>
              <a:rPr lang="en-US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smtClean="0"/>
              <a:t>MD STARnet (Muscular Dystrophy Surveillance Tracking and Research Network)</a:t>
            </a:r>
          </a:p>
          <a:p>
            <a:r>
              <a:rPr lang="en-US" sz="2400" b="1" smtClean="0"/>
              <a:t>Population-based </a:t>
            </a:r>
          </a:p>
          <a:p>
            <a:r>
              <a:rPr lang="en-US" smtClean="0"/>
              <a:t>Identify and gather information on all those with Duchenne or Becker muscular dystrophy in five states plus Western New York</a:t>
            </a:r>
          </a:p>
          <a:p>
            <a:r>
              <a:rPr lang="en-US" smtClean="0"/>
              <a:t>Details diagnostic timeline, use of genetic testing, clinical signs and symptoms, treatments, and associated conditions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Findings from MDStarnet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800 people, including 220 representing minority groups</a:t>
            </a:r>
          </a:p>
          <a:p>
            <a:pPr lvl="0"/>
            <a:r>
              <a:rPr lang="en-US" dirty="0" smtClean="0"/>
              <a:t>~60% survival among 20-24 year olds; more people are living with </a:t>
            </a:r>
            <a:r>
              <a:rPr lang="en-US" dirty="0" err="1" smtClean="0"/>
              <a:t>Duchenne</a:t>
            </a:r>
            <a:r>
              <a:rPr lang="en-US" dirty="0" smtClean="0"/>
              <a:t>/Becker MD as young adults</a:t>
            </a:r>
          </a:p>
          <a:p>
            <a:r>
              <a:rPr lang="en-US" dirty="0" smtClean="0"/>
              <a:t>First population-based prevalence estimate in the US (1.3-1.8 per 100,000) males 5-24 years</a:t>
            </a:r>
          </a:p>
          <a:p>
            <a:r>
              <a:rPr lang="en-US" dirty="0" smtClean="0"/>
              <a:t>Diagnostic delay of 2.5 years between first signs and diagnosis.  Has not changed in 20 years. </a:t>
            </a:r>
          </a:p>
          <a:p>
            <a:pPr lvl="1"/>
            <a:r>
              <a:rPr lang="en-US" dirty="0" smtClean="0"/>
              <a:t>National Task Force for Early Identification of Neuromuscular Disorders</a:t>
            </a:r>
          </a:p>
          <a:p>
            <a:pPr lvl="1"/>
            <a:r>
              <a:rPr lang="en-US" dirty="0" smtClean="0"/>
              <a:t>American Academy of Pediatrics – guidelines to improve early diagnosis of developmental delays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DHDD’s Work: Muscular Dystrophy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Muscular Dystrophy Care Guidelines</a:t>
            </a:r>
          </a:p>
          <a:p>
            <a:r>
              <a:rPr lang="en-US" dirty="0" smtClean="0"/>
              <a:t>Guidelines complete for </a:t>
            </a:r>
            <a:r>
              <a:rPr lang="en-US" dirty="0" err="1" smtClean="0"/>
              <a:t>Duchenne</a:t>
            </a:r>
            <a:r>
              <a:rPr lang="en-US" dirty="0" smtClean="0"/>
              <a:t> muscular dystrophy </a:t>
            </a:r>
          </a:p>
          <a:p>
            <a:r>
              <a:rPr lang="en-US" dirty="0" smtClean="0"/>
              <a:t>Guidelines under development in conjunction with the American Academy of Neurology for four additional forms of muscular dystrophy</a:t>
            </a:r>
          </a:p>
          <a:p>
            <a:pPr lvl="1"/>
            <a:r>
              <a:rPr lang="en-US" dirty="0" err="1" smtClean="0"/>
              <a:t>myotonic</a:t>
            </a:r>
            <a:r>
              <a:rPr lang="en-US" dirty="0" smtClean="0"/>
              <a:t> dystrophy</a:t>
            </a:r>
          </a:p>
          <a:p>
            <a:pPr lvl="1"/>
            <a:r>
              <a:rPr lang="en-US" dirty="0" smtClean="0"/>
              <a:t>limb-girdle muscular dystrophy</a:t>
            </a:r>
          </a:p>
          <a:p>
            <a:pPr lvl="1"/>
            <a:r>
              <a:rPr lang="en-US" dirty="0" err="1" smtClean="0"/>
              <a:t>facioscapulohumeral</a:t>
            </a:r>
            <a:r>
              <a:rPr lang="en-US" dirty="0" smtClean="0"/>
              <a:t> muscular dystrophy</a:t>
            </a:r>
          </a:p>
          <a:p>
            <a:pPr lvl="1"/>
            <a:r>
              <a:rPr lang="en-US" dirty="0" smtClean="0"/>
              <a:t>congenital muscular dystrophy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DHDD’s Work: Spina Bifida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National Spina Bifida Multi-site Study</a:t>
            </a:r>
          </a:p>
          <a:p>
            <a:r>
              <a:rPr lang="en-US" dirty="0" smtClean="0"/>
              <a:t>Clinic-based </a:t>
            </a:r>
          </a:p>
          <a:p>
            <a:r>
              <a:rPr lang="en-US" dirty="0" smtClean="0"/>
              <a:t>Documents the care received by children and young adults with spina bifida</a:t>
            </a:r>
          </a:p>
          <a:p>
            <a:r>
              <a:rPr lang="en-US" dirty="0" smtClean="0"/>
              <a:t>Measures the results of specific interventions over time (longitudinal) </a:t>
            </a:r>
          </a:p>
          <a:p>
            <a:r>
              <a:rPr lang="en-US" dirty="0" smtClean="0"/>
              <a:t>Determines which interventions are associated with positive outcomes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DHDD’s Work: Fragile X Syndrome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National Fragile X Family Survey</a:t>
            </a:r>
          </a:p>
          <a:p>
            <a:r>
              <a:rPr lang="en-US" dirty="0" smtClean="0"/>
              <a:t>Survey of 1250 families affected by fragile X syndrome (FXS) and fragile X-associated disorders.  Survey addresses:</a:t>
            </a:r>
          </a:p>
          <a:p>
            <a:pPr lvl="1"/>
            <a:r>
              <a:rPr lang="en-US" dirty="0" smtClean="0"/>
              <a:t>Diagnosis </a:t>
            </a:r>
          </a:p>
          <a:p>
            <a:pPr lvl="1"/>
            <a:r>
              <a:rPr lang="en-US" dirty="0" smtClean="0"/>
              <a:t>Treatments and services</a:t>
            </a:r>
          </a:p>
          <a:p>
            <a:pPr lvl="1"/>
            <a:r>
              <a:rPr lang="en-US" dirty="0" smtClean="0"/>
              <a:t>Adult needs and transition to adulthood</a:t>
            </a:r>
          </a:p>
          <a:p>
            <a:pPr lvl="1"/>
            <a:r>
              <a:rPr lang="en-US" dirty="0" smtClean="0"/>
              <a:t>Key pubic health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Findings from the Fragile X Family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31% of male children with FXS were  obese compared to 18% same-aged peers in the general population</a:t>
            </a:r>
          </a:p>
          <a:p>
            <a:endParaRPr lang="en-US" smtClean="0"/>
          </a:p>
          <a:p>
            <a:r>
              <a:rPr lang="en-US" smtClean="0"/>
              <a:t>47% of families reported FXS caused a financial burden</a:t>
            </a:r>
          </a:p>
          <a:p>
            <a:endParaRPr lang="en-US" smtClean="0"/>
          </a:p>
          <a:p>
            <a:r>
              <a:rPr lang="en-US" smtClean="0"/>
              <a:t>62% of families reported that parent had to change work hours or stop working</a:t>
            </a:r>
          </a:p>
          <a:p>
            <a:endParaRPr lang="en-US" smtClean="0"/>
          </a:p>
          <a:p>
            <a:r>
              <a:rPr lang="en-US" smtClean="0"/>
              <a:t>66% of males with FXS exhibited hyperactivity and 38% exhibited aggressiveness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772400" cy="1362075"/>
          </a:xfrm>
        </p:spPr>
        <p:txBody>
          <a:bodyPr/>
          <a:lstStyle/>
          <a:p>
            <a:pPr algn="r"/>
            <a:r>
              <a:rPr lang="en-US" sz="3200" dirty="0" smtClean="0"/>
              <a:t>We continue to work for Healthy, successful living </a:t>
            </a:r>
            <a:r>
              <a:rPr lang="en-US" sz="3200" dirty="0" err="1" smtClean="0"/>
              <a:t>fOR</a:t>
            </a:r>
            <a:r>
              <a:rPr lang="en-US" sz="3200" dirty="0" smtClean="0"/>
              <a:t> children and adults with complex conditions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44245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DHDD’s Work: </a:t>
            </a:r>
            <a:br>
              <a:rPr lang="en-US" dirty="0" smtClean="0"/>
            </a:br>
            <a:r>
              <a:rPr lang="en-US" dirty="0" smtClean="0"/>
              <a:t>Describe the problem and identify risk and 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Future Projects</a:t>
            </a:r>
          </a:p>
          <a:p>
            <a:r>
              <a:rPr lang="en-US" dirty="0" smtClean="0"/>
              <a:t>South Carolina Study of Adolescents and Young Adults with Rare Conditions</a:t>
            </a:r>
          </a:p>
          <a:p>
            <a:pPr lvl="1"/>
            <a:r>
              <a:rPr lang="en-US" dirty="0" smtClean="0"/>
              <a:t>Cross-conditional (FXS, SB, and MD) </a:t>
            </a:r>
          </a:p>
          <a:p>
            <a:pPr lvl="1"/>
            <a:r>
              <a:rPr lang="en-US" dirty="0" smtClean="0"/>
              <a:t>Linked administrative data sets – describe experience of people 15-25</a:t>
            </a:r>
          </a:p>
          <a:p>
            <a:r>
              <a:rPr lang="en-US" dirty="0" smtClean="0"/>
              <a:t>Spina Bifida Natural History Project</a:t>
            </a:r>
          </a:p>
          <a:p>
            <a:pPr lvl="1"/>
            <a:r>
              <a:rPr lang="en-US" dirty="0" smtClean="0"/>
              <a:t>Testing the school readiness of children with spina bifida as compared to those without the condition</a:t>
            </a:r>
          </a:p>
          <a:p>
            <a:pPr lvl="1"/>
            <a:r>
              <a:rPr lang="en-US" dirty="0" smtClean="0"/>
              <a:t>Unique methodology may apply to other rare disorders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Conditions</a:t>
            </a:r>
            <a:br>
              <a:rPr lang="en-US" smtClean="0"/>
            </a:br>
            <a:r>
              <a:rPr lang="en-US" smtClean="0"/>
              <a:t>Current and 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Need better understanding of: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Health care costs</a:t>
            </a:r>
          </a:p>
          <a:p>
            <a:r>
              <a:rPr lang="en-US" dirty="0" smtClean="0"/>
              <a:t>Economic impact to family</a:t>
            </a:r>
          </a:p>
          <a:p>
            <a:r>
              <a:rPr lang="en-US" dirty="0" smtClean="0"/>
              <a:t>Monitor care and patient outcomes</a:t>
            </a:r>
          </a:p>
          <a:p>
            <a:r>
              <a:rPr lang="en-US" dirty="0" smtClean="0"/>
              <a:t>Access to health care</a:t>
            </a:r>
          </a:p>
          <a:p>
            <a:r>
              <a:rPr lang="en-US" dirty="0" smtClean="0"/>
              <a:t>Quality of life and ability to function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You Will Hear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5 Americans have a disability  </a:t>
            </a:r>
          </a:p>
          <a:p>
            <a:r>
              <a:rPr lang="en-US" dirty="0" smtClean="0"/>
              <a:t>Important among them are children and adults born with complex conditions</a:t>
            </a:r>
          </a:p>
          <a:p>
            <a:r>
              <a:rPr lang="en-US" dirty="0" smtClean="0"/>
              <a:t>The Division of Human Development and Disability is uniquely tasked to improve the health of people living with these conditions across the life course</a:t>
            </a:r>
          </a:p>
          <a:p>
            <a:r>
              <a:rPr lang="en-US" dirty="0" smtClean="0"/>
              <a:t>The Division’s ongoing work strives to influence others who also work to ensure successful adult living for people with complex conditions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Conditions</a:t>
            </a:r>
            <a:br>
              <a:rPr lang="en-US" dirty="0" smtClean="0"/>
            </a:br>
            <a:r>
              <a:rPr lang="en-US" dirty="0" smtClean="0"/>
              <a:t>Current and 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Need better understanding of: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Patient’s ability to self-manage</a:t>
            </a:r>
          </a:p>
          <a:p>
            <a:r>
              <a:rPr lang="en-US" dirty="0" smtClean="0"/>
              <a:t>Transition from child to adult health care provider</a:t>
            </a:r>
          </a:p>
          <a:p>
            <a:r>
              <a:rPr lang="en-US" dirty="0" smtClean="0"/>
              <a:t>Promote healthy lifestyle across the course of their life</a:t>
            </a:r>
          </a:p>
          <a:p>
            <a:r>
              <a:rPr lang="en-US" dirty="0" smtClean="0"/>
              <a:t>Evaluate policies supporting access to care,  social participation and independence for people with MD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DHDD’s Partners in Public Health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</a:p>
          <a:p>
            <a:r>
              <a:rPr lang="en-US" dirty="0" smtClean="0"/>
              <a:t>Patient advocacy groups</a:t>
            </a:r>
          </a:p>
          <a:p>
            <a:r>
              <a:rPr lang="en-US" dirty="0" smtClean="0"/>
              <a:t>Professional organizations</a:t>
            </a:r>
          </a:p>
          <a:p>
            <a:r>
              <a:rPr lang="en-US" dirty="0" smtClean="0"/>
              <a:t>Clinicians</a:t>
            </a:r>
          </a:p>
          <a:p>
            <a:r>
              <a:rPr lang="en-US" dirty="0" smtClean="0"/>
              <a:t>State and local departments of health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Academic institutions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Public Health Vision for Complex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data that improves the quality of life for children and adults with complex conditions  </a:t>
            </a:r>
          </a:p>
          <a:p>
            <a:r>
              <a:rPr lang="en-US" dirty="0" smtClean="0"/>
              <a:t>Data leads to changes in major service systems, such as health, education and social services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5 Americans have a disability  </a:t>
            </a:r>
          </a:p>
          <a:p>
            <a:r>
              <a:rPr lang="en-US" dirty="0" smtClean="0"/>
              <a:t>Important among them are children and adults born with complex conditions</a:t>
            </a:r>
          </a:p>
          <a:p>
            <a:r>
              <a:rPr lang="en-US" dirty="0" smtClean="0"/>
              <a:t>The Division of Human Development and Disability is uniquely tasked to improve the health of people living with these conditions across the life course</a:t>
            </a:r>
          </a:p>
          <a:p>
            <a:r>
              <a:rPr lang="en-US" dirty="0" smtClean="0"/>
              <a:t>The Division’s ongoing work strives to influence others who also work to ensure successful adult living for people with complex conditions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QUESTIONS</a:t>
            </a:r>
          </a:p>
          <a:p>
            <a:endParaRPr lang="en-US" dirty="0" smtClean="0"/>
          </a:p>
          <a:p>
            <a:r>
              <a:rPr lang="en-US" dirty="0" smtClean="0"/>
              <a:t>Mark Swanson:  </a:t>
            </a:r>
            <a:r>
              <a:rPr lang="en-US" dirty="0" smtClean="0">
                <a:hlinkClick r:id="rId3"/>
              </a:rPr>
              <a:t>cfu9@cdc.gov</a:t>
            </a:r>
            <a:endParaRPr lang="en-US" dirty="0" smtClean="0"/>
          </a:p>
          <a:p>
            <a:r>
              <a:rPr lang="en-US" dirty="0" smtClean="0"/>
              <a:t>Julie Bolen:  </a:t>
            </a:r>
            <a:r>
              <a:rPr lang="en-US" dirty="0" smtClean="0">
                <a:hlinkClick r:id="rId4"/>
              </a:rPr>
              <a:t>jcr2@cdc.gov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National Center on Birth Defects and Developmental Disabilities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Division of Human Development and Disability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1 in 5 Americans have a disability…and NOW they're living longer.  Who's helping them ATTAIN successful adult living?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177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Disability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Globally,  there are 1 billion people with disabilities, ~15% of the population (WHO/World Bank, 2011) </a:t>
            </a:r>
          </a:p>
          <a:p>
            <a:r>
              <a:rPr lang="en-US" dirty="0" smtClean="0"/>
              <a:t>In the United States, 54 million people have disabilities (1 in 5 Americans)</a:t>
            </a:r>
          </a:p>
          <a:p>
            <a:r>
              <a:rPr lang="en-US" dirty="0" smtClean="0"/>
              <a:t>A disability limits the function of a person in relation to the environment and other personal factors</a:t>
            </a:r>
          </a:p>
          <a:p>
            <a:r>
              <a:rPr lang="en-US" dirty="0" smtClean="0"/>
              <a:t>People with disabilities are 4 times more likely to report poor health</a:t>
            </a:r>
          </a:p>
          <a:p>
            <a:r>
              <a:rPr lang="en-US" dirty="0" smtClean="0"/>
              <a:t>$400 billion annually in disability-associated health expenditures in the U.S.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health conditions have:</a:t>
            </a:r>
          </a:p>
          <a:p>
            <a:pPr lvl="1"/>
            <a:r>
              <a:rPr lang="en-US" dirty="0" smtClean="0"/>
              <a:t>Onset in childhood</a:t>
            </a:r>
          </a:p>
          <a:p>
            <a:pPr lvl="1"/>
            <a:r>
              <a:rPr lang="en-US" dirty="0" smtClean="0"/>
              <a:t>Cannot be cured</a:t>
            </a:r>
          </a:p>
          <a:p>
            <a:pPr lvl="1"/>
            <a:r>
              <a:rPr lang="en-US" dirty="0" smtClean="0"/>
              <a:t>Continue into adulthood</a:t>
            </a:r>
          </a:p>
          <a:p>
            <a:pPr lvl="1"/>
            <a:r>
              <a:rPr lang="en-US" dirty="0" smtClean="0"/>
              <a:t>Involve at least one body system that could have an impact on function and participation.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Needs of this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people with complex health conditions constitute 15-20% of population </a:t>
            </a:r>
            <a:r>
              <a:rPr lang="en-US" sz="1600" dirty="0" smtClean="0"/>
              <a:t>(CSHCN survey, 2007) </a:t>
            </a:r>
            <a:r>
              <a:rPr lang="en-US" dirty="0" smtClean="0"/>
              <a:t>and experience disparities in important functional outcomes, like school,  employment and independent living arrangements, doing less well than typical children</a:t>
            </a:r>
          </a:p>
          <a:p>
            <a:endParaRPr lang="en-US" dirty="0" smtClean="0"/>
          </a:p>
          <a:p>
            <a:r>
              <a:rPr lang="en-US" dirty="0" smtClean="0"/>
              <a:t>They also experience wide variation in outcomes</a:t>
            </a:r>
          </a:p>
          <a:p>
            <a:pPr lvl="1"/>
            <a:r>
              <a:rPr lang="en-US" dirty="0" smtClean="0"/>
              <a:t>Across conditions </a:t>
            </a:r>
          </a:p>
          <a:p>
            <a:pPr lvl="1"/>
            <a:r>
              <a:rPr lang="en-US" dirty="0" smtClean="0"/>
              <a:t>Within each condition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Areas Affected by Complex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health status</a:t>
            </a:r>
          </a:p>
          <a:p>
            <a:r>
              <a:rPr lang="en-US" dirty="0" smtClean="0"/>
              <a:t>Self-management of health</a:t>
            </a:r>
          </a:p>
          <a:p>
            <a:r>
              <a:rPr lang="en-US" dirty="0" smtClean="0"/>
              <a:t>Physical activity/Obesity/Nutritional status</a:t>
            </a:r>
          </a:p>
          <a:p>
            <a:r>
              <a:rPr lang="en-US" dirty="0" smtClean="0"/>
              <a:t>Emotional well-being</a:t>
            </a:r>
          </a:p>
          <a:p>
            <a:r>
              <a:rPr lang="en-US" dirty="0" smtClean="0"/>
              <a:t>Employment</a:t>
            </a:r>
          </a:p>
          <a:p>
            <a:r>
              <a:rPr lang="en-US" dirty="0" smtClean="0"/>
              <a:t>Personal relationships</a:t>
            </a:r>
          </a:p>
          <a:p>
            <a:r>
              <a:rPr lang="en-US" dirty="0" smtClean="0"/>
              <a:t>Participation in recreation, spiritual and civic activities in community</a:t>
            </a:r>
          </a:p>
          <a:p>
            <a:r>
              <a:rPr lang="en-US" dirty="0" smtClean="0"/>
              <a:t>Independent living arrangements </a:t>
            </a:r>
          </a:p>
          <a:p>
            <a:pPr lvl="1"/>
            <a:r>
              <a:rPr lang="en-US" dirty="0" smtClean="0"/>
              <a:t>(Swanson, </a:t>
            </a:r>
            <a:r>
              <a:rPr lang="en-US" dirty="0" err="1" smtClean="0"/>
              <a:t>Peds</a:t>
            </a:r>
            <a:r>
              <a:rPr lang="en-US" dirty="0" smtClean="0"/>
              <a:t> Clinic NA, 2010)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with Complex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with complex conditions and their families,  have the same aspirations for successful adult living as typical children</a:t>
            </a:r>
          </a:p>
          <a:p>
            <a:r>
              <a:rPr lang="en-US" dirty="0" smtClean="0"/>
              <a:t>More people surviving and living longer</a:t>
            </a:r>
          </a:p>
          <a:p>
            <a:pPr lvl="0"/>
            <a:r>
              <a:rPr lang="en-US" dirty="0" smtClean="0"/>
              <a:t>Natural history of many impairments is variable or unclear because:</a:t>
            </a:r>
          </a:p>
          <a:p>
            <a:pPr lvl="1"/>
            <a:r>
              <a:rPr lang="en-US" dirty="0" smtClean="0"/>
              <a:t>Only recently have children lived well into adulthood </a:t>
            </a:r>
          </a:p>
          <a:p>
            <a:pPr lvl="1"/>
            <a:r>
              <a:rPr lang="en-US" dirty="0" smtClean="0"/>
              <a:t>Physical health and functional outcomes have not been documented</a:t>
            </a:r>
          </a:p>
          <a:p>
            <a:pPr lvl="1"/>
            <a:r>
              <a:rPr lang="en-US" dirty="0" smtClean="0"/>
              <a:t>Impairments may progress or stabilize, depending on the underlying condition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C OD Light Frame">
  <a:themeElements>
    <a:clrScheme name="NCBD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7CA295"/>
      </a:accent2>
      <a:accent3>
        <a:srgbClr val="8A343D"/>
      </a:accent3>
      <a:accent4>
        <a:srgbClr val="6639B7"/>
      </a:accent4>
      <a:accent5>
        <a:srgbClr val="D47B22"/>
      </a:accent5>
      <a:accent6>
        <a:srgbClr val="EAAB0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1638</Words>
  <Application>Microsoft Office PowerPoint</Application>
  <PresentationFormat>On-screen Show (4:3)</PresentationFormat>
  <Paragraphs>350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Myriad Web Pro</vt:lpstr>
      <vt:lpstr>Wingdings</vt:lpstr>
      <vt:lpstr>Calibri</vt:lpstr>
      <vt:lpstr>Times New Roman</vt:lpstr>
      <vt:lpstr>Courier New</vt:lpstr>
      <vt:lpstr>NCHHSTP_PPT_dark(</vt:lpstr>
      <vt:lpstr>CDC OD Light Frame</vt:lpstr>
      <vt:lpstr>Default Design</vt:lpstr>
      <vt:lpstr>Episode 2: CDC’s Life Course Model for Children and Young Adults With Chronic Conditions  November 29, 2011</vt:lpstr>
      <vt:lpstr>Webinar Series Overview</vt:lpstr>
      <vt:lpstr>Key Points You Will Hear Today</vt:lpstr>
      <vt:lpstr>1 in 5 Americans have a disability…and NOW they're living longer.  Who's helping them ATTAIN successful adult living?</vt:lpstr>
      <vt:lpstr>The Disability Landscape</vt:lpstr>
      <vt:lpstr>Population of Interest</vt:lpstr>
      <vt:lpstr>Needs of this Population</vt:lpstr>
      <vt:lpstr>Functional Areas Affected by Complex Conditions</vt:lpstr>
      <vt:lpstr>Children with Complex Conditions</vt:lpstr>
      <vt:lpstr>Needs of this Group</vt:lpstr>
      <vt:lpstr>We Promote THE HEALTH OF  children and adults WITH COMPLEX CONDITIONs ACROSS THEIR LIFE COURSE</vt:lpstr>
      <vt:lpstr>CDC’s Division of  Human Development and Disability</vt:lpstr>
      <vt:lpstr>LIFE COURSE MODEL</vt:lpstr>
      <vt:lpstr>Slide 14</vt:lpstr>
      <vt:lpstr>LIFE COURSE MODEL</vt:lpstr>
      <vt:lpstr>SPINA BIFIDA LIFE COURSE MODEL WEBSITE (sbpreparations.org)</vt:lpstr>
      <vt:lpstr>USE TO FAMILIES AND PROFESSIONALS</vt:lpstr>
      <vt:lpstr>WE generate public health data to support A life course APPROACH</vt:lpstr>
      <vt:lpstr>Bridging the Gap: Medicine and Public Heath</vt:lpstr>
      <vt:lpstr>The Public Health Approach to Complex, Childhood Conditions</vt:lpstr>
      <vt:lpstr>       DHDD’s Work: Muscular Dystrophy </vt:lpstr>
      <vt:lpstr>Findings from MDStarnet</vt:lpstr>
      <vt:lpstr>       DHDD’s Work: Muscular Dystrophy </vt:lpstr>
      <vt:lpstr>       DHDD’s Work: Spina Bifida </vt:lpstr>
      <vt:lpstr>DHDD’s Work: Fragile X Syndrome </vt:lpstr>
      <vt:lpstr>Findings from the Fragile X Family Survey</vt:lpstr>
      <vt:lpstr>We continue to work for Healthy, successful living fOR children and adults with complex conditions</vt:lpstr>
      <vt:lpstr>DHDD’s Work:  Describe the problem and identify risk and protective factors</vt:lpstr>
      <vt:lpstr>Complex Conditions Current and Future Activities</vt:lpstr>
      <vt:lpstr>Complex Conditions Current and Future Activities</vt:lpstr>
      <vt:lpstr>       DHDD’s Partners in Public Health </vt:lpstr>
      <vt:lpstr>Our Public Health Vision for Complex Conditions</vt:lpstr>
      <vt:lpstr>In Summary…</vt:lpstr>
      <vt:lpstr>Slide 34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CDC's Life Course Model for Children and Young Adults with Chronic Conditions</dc:title>
  <dc:subject>DHDD</dc:subject>
  <dc:creator>Bolen, Julie;Swanson, Mark</dc:creator>
  <cp:lastModifiedBy>SLuce</cp:lastModifiedBy>
  <cp:revision>425</cp:revision>
  <dcterms:created xsi:type="dcterms:W3CDTF">2010-03-31T15:10:11Z</dcterms:created>
  <dcterms:modified xsi:type="dcterms:W3CDTF">2011-11-29T16:40:22Z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